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81" r:id="rId3"/>
    <p:sldId id="259" r:id="rId4"/>
    <p:sldId id="274" r:id="rId5"/>
    <p:sldId id="260" r:id="rId6"/>
    <p:sldId id="275" r:id="rId7"/>
    <p:sldId id="261" r:id="rId8"/>
    <p:sldId id="263" r:id="rId9"/>
    <p:sldId id="264" r:id="rId10"/>
    <p:sldId id="262" r:id="rId11"/>
    <p:sldId id="265" r:id="rId12"/>
    <p:sldId id="266" r:id="rId13"/>
    <p:sldId id="267" r:id="rId14"/>
    <p:sldId id="268" r:id="rId15"/>
    <p:sldId id="269" r:id="rId16"/>
    <p:sldId id="271" r:id="rId17"/>
    <p:sldId id="270" r:id="rId18"/>
    <p:sldId id="273" r:id="rId19"/>
    <p:sldId id="27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94718" autoAdjust="0"/>
  </p:normalViewPr>
  <p:slideViewPr>
    <p:cSldViewPr>
      <p:cViewPr varScale="1">
        <p:scale>
          <a:sx n="70" d="100"/>
          <a:sy n="70" d="100"/>
        </p:scale>
        <p:origin x="13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AD54FD-9B2E-45E1-8C2A-BB85FF24C2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54FD-9B2E-45E1-8C2A-BB85FF24C2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8" name="Slide Number Placeholder 7"/>
          <p:cNvSpPr>
            <a:spLocks noGrp="1"/>
          </p:cNvSpPr>
          <p:nvPr>
            <p:ph type="sldNum" sz="quarter" idx="11"/>
          </p:nvPr>
        </p:nvSpPr>
        <p:spPr/>
        <p:txBody>
          <a:bodyPr/>
          <a:lstStyle/>
          <a:p>
            <a:fld id="{9BAD54FD-9B2E-45E1-8C2A-BB85FF24C2D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E6361F-461E-497A-AF7E-D89E03089F57}"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BAD54FD-9B2E-45E1-8C2A-BB85FF24C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7E6361F-461E-497A-AF7E-D89E03089F57}"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D54FD-9B2E-45E1-8C2A-BB85FF24C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7E6361F-461E-497A-AF7E-D89E03089F57}" type="datetimeFigureOut">
              <a:rPr lang="en-US" smtClean="0"/>
              <a:pPr/>
              <a:t>12/20/2013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BAD54FD-9B2E-45E1-8C2A-BB85FF24C2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336042"/>
            <a:ext cx="9144000" cy="1397758"/>
          </a:xfrm>
          <a:prstGeom prst="rect">
            <a:avLst/>
          </a:prstGeom>
        </p:spPr>
        <p:txBody>
          <a:bodyPr>
            <a:normAutofit fontScale="70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3600" b="1" kern="0" dirty="0">
                <a:latin typeface="Segoe Print" pitchFamily="2" charset="0"/>
              </a:rPr>
              <a:t>HASMUKH GOSWAMI </a:t>
            </a:r>
            <a:r>
              <a:rPr lang="en-US" sz="3600" b="1" kern="0" dirty="0" smtClean="0">
                <a:latin typeface="Segoe Print" pitchFamily="2" charset="0"/>
              </a:rPr>
              <a:t>COLLEGE OF </a:t>
            </a:r>
            <a:r>
              <a:rPr lang="en-US" sz="3600" b="1" kern="0" dirty="0">
                <a:latin typeface="Segoe Print" pitchFamily="2" charset="0"/>
              </a:rPr>
              <a:t>ENGINEERING</a:t>
            </a:r>
            <a:r>
              <a:rPr lang="en-US" sz="9000" kern="0" dirty="0">
                <a:latin typeface="Segoe Print" pitchFamily="2" charset="0"/>
              </a:rPr>
              <a:t/>
            </a:r>
            <a:br>
              <a:rPr lang="en-US" sz="9000" kern="0" dirty="0">
                <a:latin typeface="Segoe Print" pitchFamily="2" charset="0"/>
              </a:rPr>
            </a:br>
            <a:endParaRPr lang="en-US" sz="9000" kern="0" dirty="0" smtClean="0">
              <a:latin typeface="Segoe Print" pitchFamily="2" charset="0"/>
            </a:endParaRPr>
          </a:p>
        </p:txBody>
      </p:sp>
      <p:sp>
        <p:nvSpPr>
          <p:cNvPr id="3" name="Content Placeholder 2"/>
          <p:cNvSpPr txBox="1">
            <a:spLocks/>
          </p:cNvSpPr>
          <p:nvPr/>
        </p:nvSpPr>
        <p:spPr>
          <a:xfrm>
            <a:off x="4800600" y="3979460"/>
            <a:ext cx="4038600" cy="3005182"/>
          </a:xfrm>
          <a:prstGeom prst="rect">
            <a:avLst/>
          </a:prstGeom>
        </p:spPr>
        <p:txBody>
          <a:bodyPr>
            <a:normAutofit fontScale="925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None/>
            </a:pPr>
            <a:r>
              <a:rPr lang="en-US" dirty="0" smtClean="0">
                <a:solidFill>
                  <a:schemeClr val="tx1">
                    <a:lumMod val="85000"/>
                  </a:schemeClr>
                </a:solidFill>
                <a:latin typeface="Forte" pitchFamily="66" charset="0"/>
              </a:rPr>
              <a:t>Presented by :-  </a:t>
            </a:r>
          </a:p>
          <a:p>
            <a:pPr>
              <a:buNone/>
            </a:pP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Utsav</a:t>
            </a: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Parihar</a:t>
            </a:r>
            <a:endParaRPr lang="en-US" dirty="0" smtClean="0">
              <a:solidFill>
                <a:schemeClr val="accent2">
                  <a:lumMod val="60000"/>
                  <a:lumOff val="40000"/>
                </a:schemeClr>
              </a:solidFill>
              <a:latin typeface="Comic Sans MS" pitchFamily="66" charset="0"/>
            </a:endParaRPr>
          </a:p>
          <a:p>
            <a:pPr>
              <a:buNone/>
            </a:pP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Urvish</a:t>
            </a:r>
            <a:r>
              <a:rPr lang="en-US" dirty="0" smtClean="0">
                <a:solidFill>
                  <a:schemeClr val="accent2">
                    <a:lumMod val="60000"/>
                    <a:lumOff val="40000"/>
                  </a:schemeClr>
                </a:solidFill>
                <a:latin typeface="Comic Sans MS" pitchFamily="66" charset="0"/>
              </a:rPr>
              <a:t> Patel</a:t>
            </a:r>
          </a:p>
          <a:p>
            <a:pPr>
              <a:buNone/>
            </a:pP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Parth</a:t>
            </a:r>
            <a:r>
              <a:rPr lang="en-US" dirty="0" smtClean="0">
                <a:solidFill>
                  <a:schemeClr val="accent2">
                    <a:lumMod val="60000"/>
                    <a:lumOff val="40000"/>
                  </a:schemeClr>
                </a:solidFill>
                <a:latin typeface="Comic Sans MS" pitchFamily="66" charset="0"/>
              </a:rPr>
              <a:t> Trivedi</a:t>
            </a:r>
          </a:p>
          <a:p>
            <a:pPr>
              <a:buNone/>
            </a:pP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Darshil</a:t>
            </a:r>
            <a:r>
              <a:rPr lang="en-US" dirty="0" smtClean="0">
                <a:solidFill>
                  <a:schemeClr val="accent2">
                    <a:lumMod val="60000"/>
                    <a:lumOff val="40000"/>
                  </a:schemeClr>
                </a:solidFill>
                <a:latin typeface="Comic Sans MS" pitchFamily="66" charset="0"/>
              </a:rPr>
              <a:t> </a:t>
            </a:r>
            <a:r>
              <a:rPr lang="en-US" dirty="0" err="1">
                <a:solidFill>
                  <a:schemeClr val="accent2">
                    <a:lumMod val="60000"/>
                    <a:lumOff val="40000"/>
                  </a:schemeClr>
                </a:solidFill>
                <a:latin typeface="Comic Sans MS" pitchFamily="66" charset="0"/>
              </a:rPr>
              <a:t>Modi</a:t>
            </a:r>
            <a:endParaRPr lang="en-US" dirty="0">
              <a:solidFill>
                <a:schemeClr val="accent2">
                  <a:lumMod val="60000"/>
                  <a:lumOff val="40000"/>
                </a:schemeClr>
              </a:solidFill>
              <a:latin typeface="Comic Sans MS" pitchFamily="66" charset="0"/>
            </a:endParaRPr>
          </a:p>
          <a:p>
            <a:pPr>
              <a:buNone/>
            </a:pP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Jignesh</a:t>
            </a:r>
            <a:r>
              <a:rPr lang="en-US" dirty="0" smtClean="0">
                <a:solidFill>
                  <a:schemeClr val="accent2">
                    <a:lumMod val="60000"/>
                    <a:lumOff val="40000"/>
                  </a:schemeClr>
                </a:solidFill>
                <a:latin typeface="Comic Sans MS" pitchFamily="66" charset="0"/>
              </a:rPr>
              <a:t> </a:t>
            </a:r>
            <a:r>
              <a:rPr lang="en-US" dirty="0" err="1" smtClean="0">
                <a:solidFill>
                  <a:schemeClr val="accent2">
                    <a:lumMod val="60000"/>
                    <a:lumOff val="40000"/>
                  </a:schemeClr>
                </a:solidFill>
                <a:latin typeface="Comic Sans MS" pitchFamily="66" charset="0"/>
              </a:rPr>
              <a:t>Sutha</a:t>
            </a:r>
            <a:r>
              <a:rPr lang="en-US" dirty="0" err="1">
                <a:solidFill>
                  <a:schemeClr val="accent2">
                    <a:lumMod val="60000"/>
                    <a:lumOff val="40000"/>
                  </a:schemeClr>
                </a:solidFill>
                <a:latin typeface="Comic Sans MS" pitchFamily="66" charset="0"/>
              </a:rPr>
              <a:t>r</a:t>
            </a:r>
            <a:endParaRPr lang="en-US" dirty="0">
              <a:solidFill>
                <a:schemeClr val="accent2">
                  <a:lumMod val="60000"/>
                  <a:lumOff val="40000"/>
                </a:schemeClr>
              </a:solidFill>
              <a:latin typeface="Comic Sans MS" pitchFamily="66" charset="0"/>
            </a:endParaRPr>
          </a:p>
          <a:p>
            <a:pPr algn="r">
              <a:buNone/>
            </a:pPr>
            <a:endParaRPr lang="en-US" dirty="0" smtClean="0">
              <a:solidFill>
                <a:schemeClr val="tx1">
                  <a:lumMod val="85000"/>
                </a:schemeClr>
              </a:solidFill>
              <a:latin typeface="Forte" pitchFamily="66" charset="0"/>
            </a:endParaRPr>
          </a:p>
        </p:txBody>
      </p:sp>
      <p:sp>
        <p:nvSpPr>
          <p:cNvPr id="4" name="Title 3"/>
          <p:cNvSpPr>
            <a:spLocks noGrp="1"/>
          </p:cNvSpPr>
          <p:nvPr>
            <p:ph type="title"/>
          </p:nvPr>
        </p:nvSpPr>
        <p:spPr>
          <a:xfrm>
            <a:off x="0" y="2756848"/>
            <a:ext cx="9144000" cy="1129352"/>
          </a:xfrm>
        </p:spPr>
        <p:txBody>
          <a:bodyPr>
            <a:noAutofit/>
          </a:bodyPr>
          <a:lstStyle/>
          <a:p>
            <a:pPr algn="ctr"/>
            <a:r>
              <a:rPr lang="en-US" sz="3800" smtClean="0">
                <a:solidFill>
                  <a:schemeClr val="accent1">
                    <a:lumMod val="60000"/>
                    <a:lumOff val="40000"/>
                  </a:schemeClr>
                </a:solidFill>
                <a:latin typeface="Forte" pitchFamily="66" charset="0"/>
              </a:rPr>
              <a:t>Branch </a:t>
            </a:r>
            <a:r>
              <a:rPr lang="en-US" sz="3800" smtClean="0">
                <a:solidFill>
                  <a:schemeClr val="accent2">
                    <a:lumMod val="40000"/>
                    <a:lumOff val="60000"/>
                  </a:schemeClr>
                </a:solidFill>
                <a:latin typeface="Forte" pitchFamily="66" charset="0"/>
              </a:rPr>
              <a:t>:</a:t>
            </a:r>
            <a:r>
              <a:rPr lang="en-US" sz="3800" smtClean="0">
                <a:solidFill>
                  <a:srgbClr val="FF0000"/>
                </a:solidFill>
                <a:latin typeface="Forte" pitchFamily="66" charset="0"/>
              </a:rPr>
              <a:t> </a:t>
            </a:r>
            <a:r>
              <a:rPr lang="en-US" sz="3800" smtClean="0">
                <a:solidFill>
                  <a:schemeClr val="accent1"/>
                </a:solidFill>
                <a:latin typeface="Forte" pitchFamily="66" charset="0"/>
              </a:rPr>
              <a:t>Computer Engineering</a:t>
            </a:r>
            <a:endParaRPr lang="en-US" sz="3800" dirty="0"/>
          </a:p>
        </p:txBody>
      </p:sp>
      <p:sp>
        <p:nvSpPr>
          <p:cNvPr id="6" name="Content Placeholder 2"/>
          <p:cNvSpPr txBox="1">
            <a:spLocks/>
          </p:cNvSpPr>
          <p:nvPr/>
        </p:nvSpPr>
        <p:spPr>
          <a:xfrm>
            <a:off x="1" y="3962400"/>
            <a:ext cx="4343400" cy="2869842"/>
          </a:xfrm>
          <a:prstGeom prst="rect">
            <a:avLst/>
          </a:prstGeom>
        </p:spPr>
        <p:txBody>
          <a:bodyPr>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None/>
            </a:pPr>
            <a:r>
              <a:rPr lang="en-US" dirty="0" smtClean="0">
                <a:solidFill>
                  <a:schemeClr val="tx1">
                    <a:lumMod val="85000"/>
                  </a:schemeClr>
                </a:solidFill>
                <a:latin typeface="Forte" pitchFamily="66" charset="0"/>
              </a:rPr>
              <a:t>Guided By :-</a:t>
            </a:r>
          </a:p>
          <a:p>
            <a:pPr>
              <a:buNone/>
            </a:pPr>
            <a:r>
              <a:rPr lang="en-US" dirty="0" smtClean="0">
                <a:solidFill>
                  <a:schemeClr val="accent2">
                    <a:lumMod val="60000"/>
                    <a:lumOff val="40000"/>
                  </a:schemeClr>
                </a:solidFill>
                <a:latin typeface="Forte" pitchFamily="66" charset="0"/>
              </a:rPr>
              <a:t>             Mr</a:t>
            </a:r>
            <a:r>
              <a:rPr lang="en-US" dirty="0">
                <a:solidFill>
                  <a:schemeClr val="accent2">
                    <a:lumMod val="60000"/>
                    <a:lumOff val="40000"/>
                  </a:schemeClr>
                </a:solidFill>
                <a:latin typeface="Forte" pitchFamily="66" charset="0"/>
              </a:rPr>
              <a:t>. </a:t>
            </a:r>
            <a:r>
              <a:rPr lang="en-US" dirty="0" smtClean="0">
                <a:solidFill>
                  <a:schemeClr val="accent2">
                    <a:lumMod val="60000"/>
                    <a:lumOff val="40000"/>
                  </a:schemeClr>
                </a:solidFill>
                <a:latin typeface="Forte" pitchFamily="66" charset="0"/>
              </a:rPr>
              <a:t>Hitesh </a:t>
            </a:r>
            <a:r>
              <a:rPr lang="en-US" dirty="0" err="1" smtClean="0">
                <a:solidFill>
                  <a:schemeClr val="accent2">
                    <a:lumMod val="60000"/>
                    <a:lumOff val="40000"/>
                  </a:schemeClr>
                </a:solidFill>
                <a:latin typeface="Forte" pitchFamily="66" charset="0"/>
              </a:rPr>
              <a:t>Prajapati</a:t>
            </a:r>
            <a:endParaRPr lang="en-US" dirty="0" smtClean="0">
              <a:solidFill>
                <a:schemeClr val="accent2">
                  <a:lumMod val="60000"/>
                  <a:lumOff val="40000"/>
                </a:schemeClr>
              </a:solidFill>
              <a:latin typeface="Forte" pitchFamily="66"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98481"/>
            <a:ext cx="2420889" cy="2018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26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15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3">
                                            <p:txEl>
                                              <p:pRg st="0" end="0"/>
                                            </p:txEl>
                                          </p:spTgt>
                                        </p:tgtEl>
                                      </p:cBhvr>
                                    </p:animEffect>
                                  </p:childTnLst>
                                </p:cTn>
                              </p:par>
                            </p:childTnLst>
                          </p:cTn>
                        </p:par>
                        <p:par>
                          <p:cTn id="17" fill="hold">
                            <p:stCondLst>
                              <p:cond delay="295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500"/>
                                        <p:tgtEl>
                                          <p:spTgt spid="3">
                                            <p:txEl>
                                              <p:pRg st="1" end="1"/>
                                            </p:txEl>
                                          </p:spTgt>
                                        </p:tgtEl>
                                      </p:cBhvr>
                                    </p:animEffect>
                                  </p:childTnLst>
                                </p:cTn>
                              </p:par>
                            </p:childTnLst>
                          </p:cTn>
                        </p:par>
                        <p:par>
                          <p:cTn id="24" fill="hold">
                            <p:stCondLst>
                              <p:cond delay="3725"/>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500"/>
                                        <p:tgtEl>
                                          <p:spTgt spid="3">
                                            <p:txEl>
                                              <p:pRg st="2" end="2"/>
                                            </p:txEl>
                                          </p:spTgt>
                                        </p:tgtEl>
                                      </p:cBhvr>
                                    </p:animEffect>
                                  </p:childTnLst>
                                </p:cTn>
                              </p:par>
                            </p:childTnLst>
                          </p:cTn>
                        </p:par>
                        <p:par>
                          <p:cTn id="31" fill="hold">
                            <p:stCondLst>
                              <p:cond delay="4475"/>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500"/>
                                        <p:tgtEl>
                                          <p:spTgt spid="3">
                                            <p:txEl>
                                              <p:pRg st="3" end="3"/>
                                            </p:txEl>
                                          </p:spTgt>
                                        </p:tgtEl>
                                      </p:cBhvr>
                                    </p:animEffect>
                                  </p:childTnLst>
                                </p:cTn>
                              </p:par>
                            </p:childTnLst>
                          </p:cTn>
                        </p:par>
                        <p:par>
                          <p:cTn id="38" fill="hold">
                            <p:stCondLst>
                              <p:cond delay="525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500"/>
                                        <p:tgtEl>
                                          <p:spTgt spid="3">
                                            <p:txEl>
                                              <p:pRg st="4" end="4"/>
                                            </p:txEl>
                                          </p:spTgt>
                                        </p:tgtEl>
                                      </p:cBhvr>
                                    </p:animEffect>
                                  </p:childTnLst>
                                </p:cTn>
                              </p:par>
                            </p:childTnLst>
                          </p:cTn>
                        </p:par>
                        <p:par>
                          <p:cTn id="45" fill="hold">
                            <p:stCondLst>
                              <p:cond delay="6000"/>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500"/>
                                        <p:tgtEl>
                                          <p:spTgt spid="3">
                                            <p:txEl>
                                              <p:pRg st="5" end="5"/>
                                            </p:txEl>
                                          </p:spTgt>
                                        </p:tgtEl>
                                      </p:cBhvr>
                                    </p:animEffect>
                                  </p:childTnLst>
                                </p:cTn>
                              </p:par>
                            </p:childTnLst>
                          </p:cTn>
                        </p:par>
                        <p:par>
                          <p:cTn id="52" fill="hold">
                            <p:stCondLst>
                              <p:cond delay="6800"/>
                            </p:stCondLst>
                            <p:childTnLst>
                              <p:par>
                                <p:cTn id="53" presetID="40" presetClass="entr" presetSubtype="0" fill="hold" nodeType="afterEffect">
                                  <p:stCondLst>
                                    <p:cond delay="0"/>
                                  </p:stCondLst>
                                  <p:iterate type="lt">
                                    <p:tmPct val="10000"/>
                                  </p:iterate>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anim calcmode="lin" valueType="num">
                                      <p:cBhvr>
                                        <p:cTn id="56" dur="5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5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7750"/>
                            </p:stCondLst>
                            <p:childTnLst>
                              <p:par>
                                <p:cTn id="59" presetID="40" presetClass="entr" presetSubtype="0" fill="hold" nodeType="afterEffect">
                                  <p:stCondLst>
                                    <p:cond delay="0"/>
                                  </p:stCondLst>
                                  <p:iterate type="lt">
                                    <p:tmPct val="10000"/>
                                  </p:iterate>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anim calcmode="lin" valueType="num">
                                      <p:cBhvr>
                                        <p:cTn id="62" dur="5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6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7848600" cy="2773363"/>
          </a:xfrm>
        </p:spPr>
        <p:txBody>
          <a:bodyPr>
            <a:normAutofit/>
          </a:bodyPr>
          <a:lstStyle/>
          <a:p>
            <a:pPr>
              <a:buNone/>
            </a:pPr>
            <a:r>
              <a:rPr lang="en-US" sz="2000" dirty="0" smtClean="0">
                <a:latin typeface="Comic Sans MS" pitchFamily="66" charset="0"/>
              </a:rPr>
              <a:t>When the rotor is rotated in clockwise direction at constant angular velocity </a:t>
            </a:r>
            <a:r>
              <a:rPr lang="el-GR" sz="2000" dirty="0" smtClean="0">
                <a:latin typeface="Comic Sans MS" pitchFamily="66" charset="0"/>
              </a:rPr>
              <a:t>ω</a:t>
            </a:r>
            <a:r>
              <a:rPr lang="en-US" sz="2000" dirty="0" smtClean="0">
                <a:latin typeface="Comic Sans MS" pitchFamily="66" charset="0"/>
              </a:rPr>
              <a:t> rad/sec, a sinusoidal voltage is generated across each coil &amp; three emf are 120° out of phas(electrical) with one another which will be shown in next slide. As three coils under flux with same velocity of field coil mounted on rotor, frequency &amp; amplitude of emf are equal.</a:t>
            </a:r>
          </a:p>
          <a:p>
            <a:pPr>
              <a:buNone/>
            </a:pPr>
            <a:r>
              <a:rPr lang="en-US" sz="2000" dirty="0" smtClean="0">
                <a:latin typeface="Comic Sans MS" pitchFamily="66" charset="0"/>
              </a:rPr>
              <a:t>The direction of induced emf in three phases can be found with the help of Fleming’s Right Hand Rule.</a:t>
            </a:r>
          </a:p>
        </p:txBody>
      </p:sp>
      <p:pic>
        <p:nvPicPr>
          <p:cNvPr id="5" name="Picture 2"/>
          <p:cNvPicPr>
            <a:picLocks noChangeAspect="1" noChangeArrowheads="1"/>
          </p:cNvPicPr>
          <p:nvPr/>
        </p:nvPicPr>
        <p:blipFill>
          <a:blip r:embed="rId2"/>
          <a:srcRect/>
          <a:stretch>
            <a:fillRect/>
          </a:stretch>
        </p:blipFill>
        <p:spPr bwMode="auto">
          <a:xfrm>
            <a:off x="1371600" y="152400"/>
            <a:ext cx="5943599" cy="2971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7467600" cy="2087563"/>
          </a:xfrm>
        </p:spPr>
        <p:txBody>
          <a:bodyPr>
            <a:normAutofit/>
          </a:bodyPr>
          <a:lstStyle/>
          <a:p>
            <a:pPr>
              <a:buNone/>
            </a:pPr>
            <a:endParaRPr lang="en-US" sz="2800" dirty="0" smtClean="0">
              <a:latin typeface="Comic Sans MS" pitchFamily="66" charset="0"/>
            </a:endParaRPr>
          </a:p>
          <a:p>
            <a:pPr>
              <a:buNone/>
            </a:pPr>
            <a:r>
              <a:rPr lang="en-US" sz="2800" dirty="0" smtClean="0">
                <a:solidFill>
                  <a:schemeClr val="tx1">
                    <a:lumMod val="75000"/>
                  </a:schemeClr>
                </a:solidFill>
                <a:latin typeface="Comic Sans MS" pitchFamily="66" charset="0"/>
              </a:rPr>
              <a:t>The Instantaneous values of three emfs assuming counting the time from instant when the emf in phase a is Zero.</a:t>
            </a:r>
            <a:endParaRPr lang="en-US" sz="2800" dirty="0">
              <a:solidFill>
                <a:schemeClr val="tx1">
                  <a:lumMod val="75000"/>
                </a:schemeClr>
              </a:solidFill>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609600" y="609600"/>
            <a:ext cx="7391400" cy="350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7467600" cy="2925763"/>
          </a:xfrm>
        </p:spPr>
        <p:txBody>
          <a:bodyPr>
            <a:normAutofit fontScale="70000" lnSpcReduction="20000"/>
          </a:bodyPr>
          <a:lstStyle/>
          <a:p>
            <a:pPr>
              <a:buNone/>
            </a:pPr>
            <a:r>
              <a:rPr lang="en-US" sz="3200" dirty="0" smtClean="0">
                <a:latin typeface="Comic Sans MS" pitchFamily="66" charset="0"/>
              </a:rPr>
              <a:t>e</a:t>
            </a:r>
            <a:r>
              <a:rPr lang="en-US" sz="3200" baseline="-25000" dirty="0" smtClean="0">
                <a:latin typeface="Comic Sans MS" pitchFamily="66" charset="0"/>
              </a:rPr>
              <a:t>aa’ </a:t>
            </a:r>
            <a:r>
              <a:rPr lang="en-US" sz="3200" dirty="0" smtClean="0">
                <a:latin typeface="Comic Sans MS" pitchFamily="66" charset="0"/>
              </a:rPr>
              <a:t>= E</a:t>
            </a:r>
            <a:r>
              <a:rPr lang="en-US" sz="3200" baseline="-25000" dirty="0" smtClean="0">
                <a:latin typeface="Comic Sans MS" pitchFamily="66" charset="0"/>
              </a:rPr>
              <a:t>m sin wt         				</a:t>
            </a:r>
            <a:r>
              <a:rPr lang="en-US" sz="4400" baseline="-25000" dirty="0" smtClean="0">
                <a:latin typeface="Comic Sans MS" pitchFamily="66" charset="0"/>
              </a:rPr>
              <a:t>…(1)</a:t>
            </a:r>
            <a:endParaRPr lang="en-US" sz="4400" dirty="0" smtClean="0">
              <a:latin typeface="Comic Sans MS" pitchFamily="66" charset="0"/>
            </a:endParaRPr>
          </a:p>
          <a:p>
            <a:pPr>
              <a:buNone/>
            </a:pPr>
            <a:r>
              <a:rPr lang="en-US" sz="3200" dirty="0" smtClean="0">
                <a:latin typeface="Comic Sans MS" pitchFamily="66" charset="0"/>
              </a:rPr>
              <a:t>e</a:t>
            </a:r>
            <a:r>
              <a:rPr lang="en-US" sz="3200" baseline="-25000" dirty="0" smtClean="0">
                <a:latin typeface="Comic Sans MS" pitchFamily="66" charset="0"/>
              </a:rPr>
              <a:t>bb’</a:t>
            </a:r>
            <a:r>
              <a:rPr lang="en-US" sz="3200" dirty="0" smtClean="0">
                <a:latin typeface="Comic Sans MS" pitchFamily="66" charset="0"/>
              </a:rPr>
              <a:t>= E</a:t>
            </a:r>
            <a:r>
              <a:rPr lang="en-US" sz="3200" baseline="-25000" dirty="0" smtClean="0">
                <a:latin typeface="Comic Sans MS" pitchFamily="66" charset="0"/>
              </a:rPr>
              <a:t>m</a:t>
            </a:r>
            <a:r>
              <a:rPr lang="en-US" sz="3200" dirty="0" smtClean="0">
                <a:latin typeface="Comic Sans MS" pitchFamily="66" charset="0"/>
              </a:rPr>
              <a:t> sin(wt-120°)			…(2)</a:t>
            </a:r>
          </a:p>
          <a:p>
            <a:pPr>
              <a:buNone/>
            </a:pPr>
            <a:r>
              <a:rPr lang="en-US" sz="3200" dirty="0" smtClean="0">
                <a:latin typeface="Comic Sans MS" pitchFamily="66" charset="0"/>
              </a:rPr>
              <a:t>e</a:t>
            </a:r>
            <a:r>
              <a:rPr lang="en-US" sz="3200" baseline="-25000" dirty="0" smtClean="0">
                <a:latin typeface="Comic Sans MS" pitchFamily="66" charset="0"/>
              </a:rPr>
              <a:t>cc’</a:t>
            </a:r>
            <a:r>
              <a:rPr lang="en-US" sz="3200" dirty="0" smtClean="0">
                <a:latin typeface="Comic Sans MS" pitchFamily="66" charset="0"/>
              </a:rPr>
              <a:t>= E</a:t>
            </a:r>
            <a:r>
              <a:rPr lang="en-US" sz="3200" baseline="-25000" dirty="0" smtClean="0">
                <a:latin typeface="Comic Sans MS" pitchFamily="66" charset="0"/>
              </a:rPr>
              <a:t>m</a:t>
            </a:r>
            <a:r>
              <a:rPr lang="en-US" sz="3200" dirty="0" smtClean="0">
                <a:latin typeface="Comic Sans MS" pitchFamily="66" charset="0"/>
              </a:rPr>
              <a:t> sin(wt-240°)			…(3)</a:t>
            </a:r>
          </a:p>
          <a:p>
            <a:pPr>
              <a:buNone/>
            </a:pPr>
            <a:r>
              <a:rPr lang="en-US" sz="3200" dirty="0" smtClean="0">
                <a:latin typeface="Comic Sans MS" pitchFamily="66" charset="0"/>
              </a:rPr>
              <a:t>where e</a:t>
            </a:r>
            <a:r>
              <a:rPr lang="en-US" sz="3200" baseline="-25000" dirty="0" smtClean="0">
                <a:latin typeface="Comic Sans MS" pitchFamily="66" charset="0"/>
              </a:rPr>
              <a:t>aa’</a:t>
            </a:r>
            <a:r>
              <a:rPr lang="en-US" sz="3200" dirty="0" smtClean="0">
                <a:latin typeface="Comic Sans MS" pitchFamily="66" charset="0"/>
              </a:rPr>
              <a:t>, e</a:t>
            </a:r>
            <a:r>
              <a:rPr lang="en-US" sz="3200" baseline="-25000" dirty="0" smtClean="0">
                <a:latin typeface="Comic Sans MS" pitchFamily="66" charset="0"/>
              </a:rPr>
              <a:t>bb’</a:t>
            </a:r>
            <a:r>
              <a:rPr lang="en-US" sz="3200" dirty="0" smtClean="0">
                <a:latin typeface="Comic Sans MS" pitchFamily="66" charset="0"/>
              </a:rPr>
              <a:t> &amp; e</a:t>
            </a:r>
            <a:r>
              <a:rPr lang="en-US" sz="3200" baseline="-25000" dirty="0" smtClean="0">
                <a:latin typeface="Comic Sans MS" pitchFamily="66" charset="0"/>
              </a:rPr>
              <a:t>cc’</a:t>
            </a:r>
            <a:r>
              <a:rPr lang="en-US" sz="3200" dirty="0" smtClean="0">
                <a:latin typeface="Comic Sans MS" pitchFamily="66" charset="0"/>
              </a:rPr>
              <a:t> are instantaneous values of emfs induced in three coils &amp; E</a:t>
            </a:r>
            <a:r>
              <a:rPr lang="en-US" sz="3200" baseline="-25000" dirty="0" smtClean="0">
                <a:latin typeface="Comic Sans MS" pitchFamily="66" charset="0"/>
              </a:rPr>
              <a:t>m</a:t>
            </a:r>
            <a:r>
              <a:rPr lang="en-US" sz="3200" dirty="0" smtClean="0">
                <a:latin typeface="Comic Sans MS" pitchFamily="66" charset="0"/>
              </a:rPr>
              <a:t> is max. value of induced emf.</a:t>
            </a:r>
          </a:p>
          <a:p>
            <a:pPr>
              <a:buNone/>
            </a:pPr>
            <a:r>
              <a:rPr lang="en-US" sz="2400" dirty="0" smtClean="0">
                <a:solidFill>
                  <a:schemeClr val="tx1">
                    <a:lumMod val="75000"/>
                  </a:schemeClr>
                </a:solidFill>
                <a:latin typeface="Comic Sans MS" pitchFamily="66" charset="0"/>
              </a:rPr>
              <a:t>As per discussion, rms value of voltages of three phases are Equal…</a:t>
            </a:r>
          </a:p>
          <a:p>
            <a:pPr>
              <a:buNone/>
            </a:pPr>
            <a:r>
              <a:rPr lang="en-US" sz="2400" dirty="0" smtClean="0"/>
              <a:t>				E</a:t>
            </a:r>
            <a:r>
              <a:rPr lang="en-US" sz="2400" baseline="-25000" dirty="0" smtClean="0"/>
              <a:t>a</a:t>
            </a:r>
            <a:r>
              <a:rPr lang="en-US" sz="2400" dirty="0" smtClean="0"/>
              <a:t>= E</a:t>
            </a:r>
            <a:r>
              <a:rPr lang="en-US" sz="2400" baseline="-25000" dirty="0" smtClean="0"/>
              <a:t>b</a:t>
            </a:r>
            <a:r>
              <a:rPr lang="en-US" sz="2400" dirty="0" smtClean="0"/>
              <a:t>= E</a:t>
            </a:r>
            <a:r>
              <a:rPr lang="en-US" sz="2400" baseline="-25000" dirty="0" smtClean="0"/>
              <a:t>c</a:t>
            </a:r>
            <a:r>
              <a:rPr lang="en-US" sz="2400" dirty="0" smtClean="0"/>
              <a:t>= E</a:t>
            </a:r>
          </a:p>
          <a:p>
            <a:pPr>
              <a:buNone/>
            </a:pPr>
            <a:endParaRPr lang="en-US" sz="2400" dirty="0">
              <a:solidFill>
                <a:schemeClr val="tx1">
                  <a:lumMod val="75000"/>
                </a:schemeClr>
              </a:solidFill>
              <a:latin typeface="Comic Sans MS" pitchFamily="66" charset="0"/>
            </a:endParaRPr>
          </a:p>
        </p:txBody>
      </p:sp>
      <p:pic>
        <p:nvPicPr>
          <p:cNvPr id="4" name="Picture 2"/>
          <p:cNvPicPr>
            <a:picLocks noChangeAspect="1" noChangeArrowheads="1"/>
          </p:cNvPicPr>
          <p:nvPr/>
        </p:nvPicPr>
        <p:blipFill>
          <a:blip r:embed="rId2"/>
          <a:srcRect/>
          <a:stretch>
            <a:fillRect/>
          </a:stretch>
        </p:blipFill>
        <p:spPr bwMode="auto">
          <a:xfrm>
            <a:off x="609600" y="0"/>
            <a:ext cx="7391400"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077200" cy="5516563"/>
          </a:xfrm>
        </p:spPr>
        <p:txBody>
          <a:bodyPr>
            <a:normAutofit/>
          </a:bodyPr>
          <a:lstStyle/>
          <a:p>
            <a:pPr>
              <a:buNone/>
            </a:pPr>
            <a:r>
              <a:rPr lang="en-US" dirty="0" smtClean="0"/>
              <a:t>From three phase wave &amp; relations between three above Eq, it can be proved that sum of three phase emfs is zero.</a:t>
            </a:r>
          </a:p>
          <a:p>
            <a:pPr>
              <a:buNone/>
            </a:pPr>
            <a:r>
              <a:rPr lang="en-US" dirty="0" smtClean="0"/>
              <a:t>Sum of three emf = Resultant instantaneous</a:t>
            </a:r>
          </a:p>
          <a:p>
            <a:pPr>
              <a:buNone/>
            </a:pPr>
            <a:r>
              <a:rPr lang="en-US" dirty="0" smtClean="0"/>
              <a:t>				   = e</a:t>
            </a:r>
            <a:r>
              <a:rPr lang="en-US" baseline="-25000" dirty="0" smtClean="0"/>
              <a:t>aa’ </a:t>
            </a:r>
            <a:r>
              <a:rPr lang="en-US" dirty="0" smtClean="0"/>
              <a:t>+ e</a:t>
            </a:r>
            <a:r>
              <a:rPr lang="en-US" baseline="-25000" dirty="0" smtClean="0"/>
              <a:t>bb’</a:t>
            </a:r>
            <a:r>
              <a:rPr lang="en-US" dirty="0" smtClean="0"/>
              <a:t> + e</a:t>
            </a:r>
            <a:r>
              <a:rPr lang="en-US" baseline="-25000" dirty="0" smtClean="0"/>
              <a:t>cc’ </a:t>
            </a:r>
            <a:endParaRPr lang="en-US" dirty="0" smtClean="0"/>
          </a:p>
          <a:p>
            <a:pPr>
              <a:buNone/>
            </a:pPr>
            <a:r>
              <a:rPr lang="en-US" dirty="0" smtClean="0"/>
              <a:t>				    =E</a:t>
            </a:r>
            <a:r>
              <a:rPr lang="en-US" baseline="-25000" dirty="0" smtClean="0"/>
              <a:t>m</a:t>
            </a:r>
            <a:r>
              <a:rPr lang="en-US" dirty="0" smtClean="0"/>
              <a:t>sinωt+ E</a:t>
            </a:r>
            <a:r>
              <a:rPr lang="en-US" baseline="-25000" dirty="0" smtClean="0"/>
              <a:t>m</a:t>
            </a:r>
            <a:r>
              <a:rPr lang="en-US" dirty="0" smtClean="0"/>
              <a:t>sin(ωt-120°)+      			      E</a:t>
            </a:r>
            <a:r>
              <a:rPr lang="en-US" baseline="-25000" dirty="0" smtClean="0"/>
              <a:t>m</a:t>
            </a:r>
            <a:r>
              <a:rPr lang="en-US" dirty="0" smtClean="0"/>
              <a:t>  sin(ωt-240°)</a:t>
            </a:r>
          </a:p>
          <a:p>
            <a:pPr>
              <a:buNone/>
            </a:pPr>
            <a:endParaRPr lang="en-US" dirty="0"/>
          </a:p>
        </p:txBody>
      </p:sp>
      <p:pic>
        <p:nvPicPr>
          <p:cNvPr id="5" name="Picture 3"/>
          <p:cNvPicPr>
            <a:picLocks noChangeAspect="1" noChangeArrowheads="1"/>
          </p:cNvPicPr>
          <p:nvPr/>
        </p:nvPicPr>
        <p:blipFill>
          <a:blip r:embed="rId2"/>
          <a:srcRect/>
          <a:stretch>
            <a:fillRect/>
          </a:stretch>
        </p:blipFill>
        <p:spPr bwMode="auto">
          <a:xfrm>
            <a:off x="457200" y="4267200"/>
            <a:ext cx="82296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60000"/>
                    <a:lumOff val="40000"/>
                  </a:schemeClr>
                </a:solidFill>
                <a:latin typeface="Forte" pitchFamily="66" charset="0"/>
              </a:rPr>
              <a:t>Interconnection of 3-phases</a:t>
            </a:r>
            <a:endParaRPr lang="en-US" dirty="0">
              <a:solidFill>
                <a:schemeClr val="accent1">
                  <a:lumMod val="60000"/>
                  <a:lumOff val="40000"/>
                </a:schemeClr>
              </a:solidFill>
              <a:latin typeface="Forte" pitchFamily="66" charset="0"/>
            </a:endParaRPr>
          </a:p>
        </p:txBody>
      </p:sp>
      <p:sp>
        <p:nvSpPr>
          <p:cNvPr id="5" name="Content Placeholder 4"/>
          <p:cNvSpPr>
            <a:spLocks noGrp="1"/>
          </p:cNvSpPr>
          <p:nvPr>
            <p:ph idx="1"/>
          </p:nvPr>
        </p:nvSpPr>
        <p:spPr>
          <a:xfrm>
            <a:off x="457200" y="1600200"/>
            <a:ext cx="4114800" cy="4525963"/>
          </a:xfrm>
        </p:spPr>
        <p:txBody>
          <a:bodyPr>
            <a:normAutofit/>
          </a:bodyPr>
          <a:lstStyle/>
          <a:p>
            <a:pPr>
              <a:buNone/>
            </a:pPr>
            <a:r>
              <a:rPr lang="en-US" sz="2000" dirty="0" smtClean="0">
                <a:latin typeface="Comic Sans MS" pitchFamily="66" charset="0"/>
              </a:rPr>
              <a:t>If the 3 armature coils of 3-ø alternator are not interconnected but are kept separate which will shown fig. in another slide., the total no. of conductors are coming out are six. </a:t>
            </a:r>
          </a:p>
          <a:p>
            <a:pPr>
              <a:buNone/>
            </a:pPr>
            <a:r>
              <a:rPr lang="en-US" sz="2000" dirty="0" smtClean="0">
                <a:latin typeface="Comic Sans MS" pitchFamily="66" charset="0"/>
              </a:rPr>
              <a:t>By connecting these conductors in different manner star or delta connection of 3-ø system is possible.</a:t>
            </a:r>
          </a:p>
          <a:p>
            <a:pPr>
              <a:buNone/>
            </a:pPr>
            <a:r>
              <a:rPr lang="en-US" sz="2000" dirty="0" smtClean="0">
                <a:latin typeface="Comic Sans MS" pitchFamily="66" charset="0"/>
              </a:rPr>
              <a:t>The interconnection of 3 windings saves copper in connection</a:t>
            </a:r>
          </a:p>
          <a:p>
            <a:pPr>
              <a:buNone/>
            </a:pPr>
            <a:endParaRPr lang="en-US" sz="2000" dirty="0">
              <a:latin typeface="Comic Sans MS" pitchFamily="66" charset="0"/>
            </a:endParaRPr>
          </a:p>
        </p:txBody>
      </p:sp>
      <p:pic>
        <p:nvPicPr>
          <p:cNvPr id="4101" name="Picture 5"/>
          <p:cNvPicPr>
            <a:picLocks noChangeAspect="1" noChangeArrowheads="1"/>
          </p:cNvPicPr>
          <p:nvPr/>
        </p:nvPicPr>
        <p:blipFill>
          <a:blip r:embed="rId2"/>
          <a:srcRect/>
          <a:stretch>
            <a:fillRect/>
          </a:stretch>
        </p:blipFill>
        <p:spPr bwMode="auto">
          <a:xfrm>
            <a:off x="4648200" y="1143000"/>
            <a:ext cx="3962400" cy="54368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7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00"/>
                            </p:stCondLst>
                            <p:childTnLst>
                              <p:par>
                                <p:cTn id="27" presetID="42" presetClass="entr" presetSubtype="0"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fade">
                                      <p:cBhvr>
                                        <p:cTn id="29" dur="1000"/>
                                        <p:tgtEl>
                                          <p:spTgt spid="4101"/>
                                        </p:tgtEl>
                                      </p:cBhvr>
                                    </p:animEffect>
                                    <p:anim calcmode="lin" valueType="num">
                                      <p:cBhvr>
                                        <p:cTn id="30" dur="1000" fill="hold"/>
                                        <p:tgtEl>
                                          <p:spTgt spid="4101"/>
                                        </p:tgtEl>
                                        <p:attrNameLst>
                                          <p:attrName>ppt_x</p:attrName>
                                        </p:attrNameLst>
                                      </p:cBhvr>
                                      <p:tavLst>
                                        <p:tav tm="0">
                                          <p:val>
                                            <p:strVal val="#ppt_x"/>
                                          </p:val>
                                        </p:tav>
                                        <p:tav tm="100000">
                                          <p:val>
                                            <p:strVal val="#ppt_x"/>
                                          </p:val>
                                        </p:tav>
                                      </p:tavLst>
                                    </p:anim>
                                    <p:anim calcmode="lin" valueType="num">
                                      <p:cBhvr>
                                        <p:cTn id="31"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467600" cy="5287963"/>
          </a:xfrm>
        </p:spPr>
        <p:txBody>
          <a:bodyPr>
            <a:normAutofit/>
          </a:bodyPr>
          <a:lstStyle/>
          <a:p>
            <a:pPr>
              <a:buNone/>
            </a:pPr>
            <a:r>
              <a:rPr lang="en-US" sz="3600" dirty="0" smtClean="0">
                <a:latin typeface="Forte" pitchFamily="66" charset="0"/>
              </a:rPr>
              <a:t>The interconnection  generally made    						out of</a:t>
            </a:r>
          </a:p>
          <a:p>
            <a:pPr>
              <a:buNone/>
            </a:pPr>
            <a:r>
              <a:rPr lang="en-US" sz="3600" dirty="0" smtClean="0">
                <a:latin typeface="Forte" pitchFamily="66" charset="0"/>
              </a:rPr>
              <a:t>Two methods…</a:t>
            </a:r>
          </a:p>
          <a:p>
            <a:pPr>
              <a:buNone/>
            </a:pPr>
            <a:r>
              <a:rPr lang="en-US" sz="3600" dirty="0" smtClean="0">
                <a:latin typeface="Forte" pitchFamily="66" charset="0"/>
              </a:rPr>
              <a:t>1- Star or Wye (Y) connection   &amp;</a:t>
            </a:r>
          </a:p>
          <a:p>
            <a:pPr>
              <a:buNone/>
            </a:pPr>
            <a:r>
              <a:rPr lang="en-US" sz="3600" dirty="0" smtClean="0">
                <a:latin typeface="Forte" pitchFamily="66" charset="0"/>
              </a:rPr>
              <a:t>2- Mesh or Delta (∆) connection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60000"/>
                    <a:lumOff val="40000"/>
                  </a:schemeClr>
                </a:solidFill>
                <a:latin typeface="Forte" pitchFamily="66" charset="0"/>
              </a:rPr>
              <a:t>Star or Wye (Y) connection</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4648200"/>
            <a:ext cx="8382000" cy="1828800"/>
          </a:xfrm>
        </p:spPr>
        <p:txBody>
          <a:bodyPr>
            <a:normAutofit/>
          </a:bodyPr>
          <a:lstStyle/>
          <a:p>
            <a:pPr>
              <a:buNone/>
            </a:pPr>
            <a:r>
              <a:rPr lang="en-US" sz="2400" dirty="0" smtClean="0">
                <a:latin typeface="Comic Sans MS" pitchFamily="66" charset="0"/>
              </a:rPr>
              <a:t>when finishing ends brought as three terminals of three phases and “star” ends of three phases windings are joined together to make neutral, method of connection is known as Star or Wye(Y).</a:t>
            </a:r>
            <a:endParaRPr lang="en-US" sz="2400" dirty="0">
              <a:latin typeface="Comic Sans MS" pitchFamily="66" charset="0"/>
            </a:endParaRPr>
          </a:p>
        </p:txBody>
      </p:sp>
      <p:pic>
        <p:nvPicPr>
          <p:cNvPr id="4" name="Picture 2"/>
          <p:cNvPicPr>
            <a:picLocks noChangeAspect="1" noChangeArrowheads="1"/>
          </p:cNvPicPr>
          <p:nvPr/>
        </p:nvPicPr>
        <p:blipFill>
          <a:blip r:embed="rId2"/>
          <a:srcRect/>
          <a:stretch>
            <a:fillRect/>
          </a:stretch>
        </p:blipFill>
        <p:spPr bwMode="auto">
          <a:xfrm>
            <a:off x="1828800" y="1295400"/>
            <a:ext cx="4610805" cy="3124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par>
                          <p:cTn id="10" fill="hold">
                            <p:stCondLst>
                              <p:cond delay="31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1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7467600" cy="5897563"/>
          </a:xfrm>
        </p:spPr>
        <p:txBody>
          <a:bodyPr>
            <a:normAutofit fontScale="92500" lnSpcReduction="10000"/>
          </a:bodyPr>
          <a:lstStyle/>
          <a:p>
            <a:pPr>
              <a:buNone/>
            </a:pPr>
            <a:endParaRPr lang="en-US" sz="2000" dirty="0" smtClean="0">
              <a:latin typeface="Comic Sans MS" pitchFamily="66" charset="0"/>
            </a:endParaRPr>
          </a:p>
          <a:p>
            <a:pPr>
              <a:buNone/>
            </a:pPr>
            <a:r>
              <a:rPr lang="en-US" sz="2000" dirty="0" smtClean="0">
                <a:latin typeface="Comic Sans MS" pitchFamily="66" charset="0"/>
              </a:rPr>
              <a:t>The common point N is known as Star point or neutral Point. The three conductors meeting at a point N are replaced by a single conductor known as neutral conductor.</a:t>
            </a:r>
          </a:p>
          <a:p>
            <a:pPr>
              <a:buNone/>
            </a:pPr>
            <a:endParaRPr lang="en-US" sz="2000" dirty="0" smtClean="0">
              <a:latin typeface="Comic Sans MS" pitchFamily="66" charset="0"/>
            </a:endParaRPr>
          </a:p>
          <a:p>
            <a:pPr>
              <a:buNone/>
            </a:pPr>
            <a:r>
              <a:rPr lang="en-US" sz="2000" dirty="0" smtClean="0">
                <a:latin typeface="Comic Sans MS" pitchFamily="66" charset="0"/>
              </a:rPr>
              <a:t>This interconnected system is known as 3-phase 4-wire system.</a:t>
            </a:r>
          </a:p>
          <a:p>
            <a:pPr>
              <a:buNone/>
            </a:pPr>
            <a:endParaRPr lang="en-US" sz="2000" dirty="0" smtClean="0">
              <a:latin typeface="Comic Sans MS" pitchFamily="66" charset="0"/>
            </a:endParaRPr>
          </a:p>
          <a:p>
            <a:pPr>
              <a:buNone/>
            </a:pPr>
            <a:r>
              <a:rPr lang="en-US" sz="2000" dirty="0" smtClean="0">
                <a:latin typeface="Comic Sans MS" pitchFamily="66" charset="0"/>
              </a:rPr>
              <a:t>If balanced 3-phase load is connected across the three terminals, neutral wire will be carrying three currents which are exactly equal in magnitude but are 120° out of phase with each other.</a:t>
            </a:r>
          </a:p>
          <a:p>
            <a:pPr>
              <a:buNone/>
            </a:pPr>
            <a:r>
              <a:rPr lang="en-US" sz="2000" dirty="0" smtClean="0">
                <a:latin typeface="Comic Sans MS" pitchFamily="66" charset="0"/>
              </a:rPr>
              <a:t>Hence </a:t>
            </a:r>
            <a:r>
              <a:rPr lang="en-US" dirty="0" smtClean="0">
                <a:latin typeface="Comic Sans MS" pitchFamily="66" charset="0"/>
              </a:rPr>
              <a:t>I</a:t>
            </a:r>
            <a:r>
              <a:rPr lang="en-US" baseline="-25000" dirty="0" smtClean="0">
                <a:latin typeface="Comic Sans MS" pitchFamily="66" charset="0"/>
              </a:rPr>
              <a:t>R</a:t>
            </a:r>
            <a:r>
              <a:rPr lang="en-US" dirty="0" smtClean="0">
                <a:latin typeface="Comic Sans MS" pitchFamily="66" charset="0"/>
              </a:rPr>
              <a:t>+I</a:t>
            </a:r>
            <a:r>
              <a:rPr lang="en-US" baseline="-25000" dirty="0" smtClean="0">
                <a:latin typeface="Comic Sans MS" pitchFamily="66" charset="0"/>
              </a:rPr>
              <a:t>Y</a:t>
            </a:r>
            <a:r>
              <a:rPr lang="en-US" dirty="0" smtClean="0">
                <a:latin typeface="Comic Sans MS" pitchFamily="66" charset="0"/>
              </a:rPr>
              <a:t>+I</a:t>
            </a:r>
            <a:r>
              <a:rPr lang="en-US" baseline="-25000" dirty="0" smtClean="0">
                <a:latin typeface="Comic Sans MS" pitchFamily="66" charset="0"/>
              </a:rPr>
              <a:t>B</a:t>
            </a:r>
            <a:r>
              <a:rPr lang="en-US" dirty="0" smtClean="0">
                <a:latin typeface="Comic Sans MS" pitchFamily="66" charset="0"/>
              </a:rPr>
              <a:t>=0.</a:t>
            </a:r>
          </a:p>
          <a:p>
            <a:pPr>
              <a:buNone/>
            </a:pPr>
            <a:endParaRPr lang="en-US" sz="2000" dirty="0" smtClean="0">
              <a:latin typeface="Comic Sans MS" pitchFamily="66" charset="0"/>
            </a:endParaRPr>
          </a:p>
          <a:p>
            <a:pPr>
              <a:buNone/>
            </a:pPr>
            <a:r>
              <a:rPr lang="en-US" sz="2000" dirty="0" smtClean="0">
                <a:latin typeface="Comic Sans MS" pitchFamily="66" charset="0"/>
              </a:rPr>
              <a:t>Means vector sum of three currents is zero.</a:t>
            </a:r>
          </a:p>
          <a:p>
            <a:pPr>
              <a:buNone/>
            </a:pPr>
            <a:endParaRPr lang="en-US" sz="2000" dirty="0" smtClean="0">
              <a:latin typeface="Comic Sans MS" pitchFamily="66" charset="0"/>
            </a:endParaRPr>
          </a:p>
          <a:p>
            <a:pPr>
              <a:buNone/>
            </a:pPr>
            <a:r>
              <a:rPr lang="en-US" sz="2000" dirty="0" smtClean="0">
                <a:latin typeface="Comic Sans MS" pitchFamily="66" charset="0"/>
              </a:rPr>
              <a:t>The potential difference between line terminal to neutral is phase voltage and potential difference between any two lines known as line voltage.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1000"/>
                                        <p:tgtEl>
                                          <p:spTgt spid="5">
                                            <p:txEl>
                                              <p:pRg st="8" end="8"/>
                                            </p:txEl>
                                          </p:spTgt>
                                        </p:tgtEl>
                                      </p:cBhvr>
                                    </p:animEffect>
                                    <p:anim calcmode="lin" valueType="num">
                                      <p:cBhvr>
                                        <p:cTn id="3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1000"/>
                                        <p:tgtEl>
                                          <p:spTgt spid="5">
                                            <p:txEl>
                                              <p:pRg st="10" end="10"/>
                                            </p:txEl>
                                          </p:spTgt>
                                        </p:tgtEl>
                                      </p:cBhvr>
                                    </p:animEffect>
                                    <p:anim calcmode="lin" valueType="num">
                                      <p:cBhvr>
                                        <p:cTn id="3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915400" cy="1143000"/>
          </a:xfrm>
        </p:spPr>
        <p:txBody>
          <a:bodyPr>
            <a:normAutofit/>
          </a:bodyPr>
          <a:lstStyle/>
          <a:p>
            <a:r>
              <a:rPr lang="en-US" sz="4800" dirty="0" smtClean="0">
                <a:solidFill>
                  <a:schemeClr val="accent1">
                    <a:lumMod val="60000"/>
                    <a:lumOff val="40000"/>
                  </a:schemeClr>
                </a:solidFill>
                <a:latin typeface="Forte" pitchFamily="66" charset="0"/>
              </a:rPr>
              <a:t>Mesh or Delta (∆) connection</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4495800"/>
            <a:ext cx="7467600" cy="1630363"/>
          </a:xfrm>
        </p:spPr>
        <p:txBody>
          <a:bodyPr>
            <a:normAutofit/>
          </a:bodyPr>
          <a:lstStyle/>
          <a:p>
            <a:pPr>
              <a:buNone/>
            </a:pPr>
            <a:r>
              <a:rPr lang="en-US" sz="2000" dirty="0" smtClean="0">
                <a:latin typeface="Comic Sans MS" pitchFamily="66" charset="0"/>
              </a:rPr>
              <a:t>When dissimilar ends of three phase windings are joined together, i.e. ‘starting’ end of one phase winding is joined to ‘finishing’ end of other phase as per interconnection shown in above fig., the system is called as Delta or Mesh connected.</a:t>
            </a:r>
            <a:endParaRPr lang="en-US" sz="2000" dirty="0">
              <a:latin typeface="Comic Sans MS" pitchFamily="66" charset="0"/>
            </a:endParaRPr>
          </a:p>
        </p:txBody>
      </p:sp>
      <p:pic>
        <p:nvPicPr>
          <p:cNvPr id="4" name="Picture 2"/>
          <p:cNvPicPr>
            <a:picLocks noChangeAspect="1" noChangeArrowheads="1"/>
          </p:cNvPicPr>
          <p:nvPr/>
        </p:nvPicPr>
        <p:blipFill>
          <a:blip r:embed="rId2"/>
          <a:srcRect/>
          <a:stretch>
            <a:fillRect/>
          </a:stretch>
        </p:blipFill>
        <p:spPr bwMode="auto">
          <a:xfrm>
            <a:off x="2819400" y="1295400"/>
            <a:ext cx="4314143"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65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65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3733800"/>
          </a:xfrm>
        </p:spPr>
        <p:txBody>
          <a:bodyPr>
            <a:normAutofit/>
          </a:bodyPr>
          <a:lstStyle/>
          <a:p>
            <a:pPr>
              <a:buNone/>
            </a:pPr>
            <a:r>
              <a:rPr lang="en-US" sz="2000" dirty="0" smtClean="0">
                <a:latin typeface="Comic Sans MS" pitchFamily="66" charset="0"/>
              </a:rPr>
              <a:t>As per connections shown in connection diagram, three windings are joined in series to form a closed mesh and three leads are taken out from three junctions.</a:t>
            </a:r>
          </a:p>
          <a:p>
            <a:pPr>
              <a:buNone/>
            </a:pPr>
            <a:r>
              <a:rPr lang="en-US" sz="2000" dirty="0" smtClean="0">
                <a:latin typeface="Comic Sans MS" pitchFamily="66" charset="0"/>
              </a:rPr>
              <a:t>When we connect the 3-phase balanced load across the three terminals of delta connected supply system, the sum of three voltages around the closed mesh is zero.</a:t>
            </a:r>
          </a:p>
          <a:p>
            <a:pPr>
              <a:buNone/>
            </a:pPr>
            <a:r>
              <a:rPr lang="en-US" sz="2000" dirty="0" smtClean="0">
                <a:latin typeface="Comic Sans MS" pitchFamily="66" charset="0"/>
              </a:rPr>
              <a:t>It should be clearly understood that at any instant the emf in one phase is equal and opposite to the resultant of those in the other two phases.</a:t>
            </a:r>
          </a:p>
          <a:p>
            <a:pPr>
              <a:buNone/>
            </a:pPr>
            <a:r>
              <a:rPr lang="en-US" sz="2000" dirty="0" smtClean="0">
                <a:latin typeface="Comic Sans MS" pitchFamily="66" charset="0"/>
              </a:rPr>
              <a:t>By virtue of connection, this system is known as 3-phase, 3-wire system…</a:t>
            </a:r>
          </a:p>
          <a:p>
            <a:pPr>
              <a:buNone/>
            </a:pPr>
            <a:endParaRPr lang="en-US" sz="2000" dirty="0" smtClean="0">
              <a:latin typeface="Comic Sans MS" pitchFamily="66" charset="0"/>
            </a:endParaRPr>
          </a:p>
        </p:txBody>
      </p:sp>
      <p:pic>
        <p:nvPicPr>
          <p:cNvPr id="6" name="Picture 2"/>
          <p:cNvPicPr>
            <a:picLocks noChangeAspect="1" noChangeArrowheads="1"/>
          </p:cNvPicPr>
          <p:nvPr/>
        </p:nvPicPr>
        <p:blipFill>
          <a:blip r:embed="rId2"/>
          <a:srcRect/>
          <a:stretch>
            <a:fillRect/>
          </a:stretch>
        </p:blipFill>
        <p:spPr bwMode="auto">
          <a:xfrm>
            <a:off x="2362200" y="304800"/>
            <a:ext cx="4495800"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617" y="3810000"/>
            <a:ext cx="6602983" cy="830997"/>
          </a:xfrm>
          <a:prstGeom prst="rect">
            <a:avLst/>
          </a:prstGeom>
        </p:spPr>
        <p:txBody>
          <a:bodyPr wrap="square">
            <a:spAutoFit/>
          </a:bodyPr>
          <a:lstStyle/>
          <a:p>
            <a:r>
              <a:rPr lang="en-US" sz="4800" dirty="0">
                <a:solidFill>
                  <a:schemeClr val="accent1">
                    <a:lumMod val="60000"/>
                    <a:lumOff val="40000"/>
                  </a:schemeClr>
                </a:solidFill>
                <a:latin typeface="Forte" pitchFamily="66" charset="0"/>
              </a:rPr>
              <a:t>Three phase A.C. Circuit </a:t>
            </a:r>
            <a:endParaRPr lang="en-US" sz="4800" dirty="0"/>
          </a:p>
        </p:txBody>
      </p:sp>
      <p:sp>
        <p:nvSpPr>
          <p:cNvPr id="4" name="Content Placeholder 1"/>
          <p:cNvSpPr txBox="1">
            <a:spLocks/>
          </p:cNvSpPr>
          <p:nvPr/>
        </p:nvSpPr>
        <p:spPr>
          <a:xfrm>
            <a:off x="304800" y="1203278"/>
            <a:ext cx="8839200" cy="1311322"/>
          </a:xfrm>
          <a:prstGeom prst="rect">
            <a:avLst/>
          </a:prstGeom>
        </p:spPr>
        <p:txBody>
          <a:bodyPr/>
          <a:lst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a:lstStyle>
          <a:p>
            <a:pPr>
              <a:buFontTx/>
              <a:buNone/>
              <a:defRPr/>
            </a:pPr>
            <a:r>
              <a:rPr lang="en-US" kern="0" dirty="0" smtClean="0">
                <a:solidFill>
                  <a:schemeClr val="tx2">
                    <a:lumMod val="10000"/>
                  </a:schemeClr>
                </a:solidFill>
                <a:latin typeface="Segoe Print" pitchFamily="2" charset="0"/>
                <a:ea typeface="Tahoma" pitchFamily="34" charset="0"/>
                <a:cs typeface="Tahoma" pitchFamily="34" charset="0"/>
              </a:rPr>
              <a:t>SUBJECT</a:t>
            </a:r>
            <a:r>
              <a:rPr lang="en-US" kern="0" dirty="0" smtClean="0">
                <a:solidFill>
                  <a:srgbClr val="FF0000"/>
                </a:solidFill>
                <a:latin typeface="Segoe Print" pitchFamily="2" charset="0"/>
                <a:ea typeface="Tahoma" pitchFamily="34" charset="0"/>
                <a:cs typeface="Tahoma" pitchFamily="34" charset="0"/>
              </a:rPr>
              <a:t> </a:t>
            </a:r>
            <a:r>
              <a:rPr lang="en-US" kern="0" dirty="0" smtClean="0">
                <a:latin typeface="Segoe Print" pitchFamily="2" charset="0"/>
                <a:ea typeface="Tahoma" pitchFamily="34" charset="0"/>
                <a:cs typeface="Tahoma" pitchFamily="34" charset="0"/>
              </a:rPr>
              <a:t>: ELEMENTS OF ELECTRICAL </a:t>
            </a:r>
          </a:p>
          <a:p>
            <a:pPr>
              <a:buNone/>
              <a:defRPr/>
            </a:pPr>
            <a:r>
              <a:rPr lang="en-US" kern="0" dirty="0" smtClean="0">
                <a:latin typeface="Segoe Print" pitchFamily="2" charset="0"/>
                <a:ea typeface="Tahoma" pitchFamily="34" charset="0"/>
                <a:cs typeface="Tahoma" pitchFamily="34" charset="0"/>
              </a:rPr>
              <a:t>                      ENGNEERING 	       </a:t>
            </a:r>
            <a:endParaRPr lang="en-US" kern="0" dirty="0">
              <a:latin typeface="Segoe Print" pitchFamily="2" charset="0"/>
              <a:ea typeface="Tahoma" pitchFamily="34" charset="0"/>
              <a:cs typeface="Tahoma" pitchFamily="34" charset="0"/>
            </a:endParaRPr>
          </a:p>
        </p:txBody>
      </p:sp>
    </p:spTree>
    <p:extLst>
      <p:ext uri="{BB962C8B-B14F-4D97-AF65-F5344CB8AC3E}">
        <p14:creationId xmlns:p14="http://schemas.microsoft.com/office/powerpoint/2010/main" val="888468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9600" dirty="0" smtClean="0">
                <a:solidFill>
                  <a:schemeClr val="accent1">
                    <a:lumMod val="60000"/>
                    <a:lumOff val="40000"/>
                  </a:schemeClr>
                </a:solidFill>
                <a:latin typeface="Brush Script MT" pitchFamily="66" charset="0"/>
              </a:rPr>
              <a:t>Thank you</a:t>
            </a:r>
            <a:endParaRPr lang="en-US" sz="9600" dirty="0">
              <a:solidFill>
                <a:schemeClr val="accent1">
                  <a:lumMod val="60000"/>
                  <a:lumOff val="40000"/>
                </a:schemeClr>
              </a:solidFill>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latin typeface="Forte" pitchFamily="66" charset="0"/>
              </a:rPr>
              <a:t>Introduction</a:t>
            </a:r>
            <a:endParaRPr lang="en-US" dirty="0">
              <a:solidFill>
                <a:schemeClr val="accent1">
                  <a:lumMod val="60000"/>
                  <a:lumOff val="40000"/>
                </a:schemeClr>
              </a:solidFill>
              <a:latin typeface="Forte" pitchFamily="66" charset="0"/>
            </a:endParaRPr>
          </a:p>
        </p:txBody>
      </p:sp>
      <p:sp>
        <p:nvSpPr>
          <p:cNvPr id="3" name="Content Placeholder 2"/>
          <p:cNvSpPr>
            <a:spLocks noGrp="1"/>
          </p:cNvSpPr>
          <p:nvPr>
            <p:ph idx="1"/>
          </p:nvPr>
        </p:nvSpPr>
        <p:spPr>
          <a:xfrm>
            <a:off x="304800" y="1219200"/>
            <a:ext cx="8686800" cy="4906963"/>
          </a:xfrm>
        </p:spPr>
        <p:txBody>
          <a:bodyPr>
            <a:normAutofit lnSpcReduction="10000"/>
          </a:bodyPr>
          <a:lstStyle/>
          <a:p>
            <a:pPr algn="just">
              <a:buNone/>
            </a:pPr>
            <a:r>
              <a:rPr lang="en-US" sz="1800" dirty="0" smtClean="0">
                <a:latin typeface="Comic Sans MS" pitchFamily="66" charset="0"/>
              </a:rPr>
              <a:t> </a:t>
            </a:r>
            <a:r>
              <a:rPr lang="en-US" sz="2400" dirty="0" smtClean="0">
                <a:latin typeface="Comic Sans MS" pitchFamily="66" charset="0"/>
              </a:rPr>
              <a:t>The AC system having a single alternating voltage &amp; current waves known as Single phase system. The system is quite satisfactory for domestic &amp; commercial applications for low rating loads. For ex- motors used for mixers,washing m/c.,fans,refrigerators, water pumps, air conditioners, illumination purpose, day to day use electronic equipments etc.</a:t>
            </a:r>
          </a:p>
          <a:p>
            <a:pPr algn="just">
              <a:buNone/>
            </a:pPr>
            <a:endParaRPr lang="en-US" sz="2000" dirty="0" smtClean="0">
              <a:latin typeface="Comic Sans MS" pitchFamily="66" charset="0"/>
            </a:endParaRPr>
          </a:p>
          <a:p>
            <a:pPr algn="just">
              <a:buNone/>
            </a:pPr>
            <a:r>
              <a:rPr lang="en-US" sz="2400" dirty="0" smtClean="0">
                <a:latin typeface="Comic Sans MS" pitchFamily="66" charset="0"/>
              </a:rPr>
              <a:t>Due to liminations of single phase system in fields of generations, transmission, industrial applications &amp; huge power rating it has been replaced by poly-phase system. The poly-phase system may be two phase, three phase, six phase or more no. of phases.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05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5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457200"/>
            <a:ext cx="8153400" cy="5170646"/>
          </a:xfrm>
          <a:prstGeom prst="rect">
            <a:avLst/>
          </a:prstGeom>
        </p:spPr>
        <p:txBody>
          <a:bodyPr wrap="square">
            <a:spAutoFit/>
          </a:bodyPr>
          <a:lstStyle/>
          <a:p>
            <a:pPr algn="just">
              <a:buNone/>
            </a:pPr>
            <a:endParaRPr lang="en-US" dirty="0" smtClean="0">
              <a:latin typeface="Comic Sans MS" pitchFamily="66" charset="0"/>
            </a:endParaRPr>
          </a:p>
          <a:p>
            <a:pPr algn="just">
              <a:buNone/>
            </a:pPr>
            <a:r>
              <a:rPr lang="en-US" sz="2400" dirty="0" smtClean="0">
                <a:latin typeface="Comic Sans MS" pitchFamily="66" charset="0"/>
              </a:rPr>
              <a:t>In two phase system, two windings displaced 90° electrical apart. Like this, in 3 phase system, three independent windings displaced by 120° electrical from each other.</a:t>
            </a:r>
          </a:p>
          <a:p>
            <a:pPr algn="just">
              <a:buNone/>
            </a:pPr>
            <a:endParaRPr lang="en-US" dirty="0" smtClean="0">
              <a:latin typeface="Comic Sans MS" pitchFamily="66" charset="0"/>
            </a:endParaRPr>
          </a:p>
          <a:p>
            <a:pPr algn="just">
              <a:buNone/>
            </a:pPr>
            <a:r>
              <a:rPr lang="en-US" sz="2800" dirty="0" smtClean="0">
                <a:latin typeface="Comic Sans MS" pitchFamily="66" charset="0"/>
              </a:rPr>
              <a:t>In poly phase many no. of phases are displaced from each other with appropriate  angle of electrical degree.</a:t>
            </a:r>
          </a:p>
          <a:p>
            <a:pPr algn="just">
              <a:buNone/>
            </a:pPr>
            <a:endParaRPr lang="en-US" dirty="0" smtClean="0">
              <a:latin typeface="Comic Sans MS" pitchFamily="66" charset="0"/>
            </a:endParaRPr>
          </a:p>
          <a:p>
            <a:pPr algn="just">
              <a:buNone/>
            </a:pPr>
            <a:r>
              <a:rPr lang="en-US" sz="2400" dirty="0" smtClean="0">
                <a:latin typeface="Comic Sans MS" pitchFamily="66" charset="0"/>
              </a:rPr>
              <a:t>Thus, AC system having a group of two or more than two phases having equal voltage &amp; frequency arrangement with equal phase angle diff. btw adjacent phases is called POLY-PHASE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1000"/>
                                        <p:tgtEl>
                                          <p:spTgt spid="11">
                                            <p:txEl>
                                              <p:pRg st="3" end="3"/>
                                            </p:txEl>
                                          </p:spTgt>
                                        </p:tgtEl>
                                      </p:cBhvr>
                                    </p:animEffect>
                                    <p:anim calcmode="lin" valueType="num">
                                      <p:cBhvr>
                                        <p:cTn id="1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1000"/>
                                        <p:tgtEl>
                                          <p:spTgt spid="11">
                                            <p:txEl>
                                              <p:pRg st="5" end="5"/>
                                            </p:txEl>
                                          </p:spTgt>
                                        </p:tgtEl>
                                      </p:cBhvr>
                                    </p:animEffect>
                                    <p:anim calcmode="lin" valueType="num">
                                      <p:cBhvr>
                                        <p:cTn id="2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solidFill>
                  <a:schemeClr val="accent1">
                    <a:lumMod val="60000"/>
                    <a:lumOff val="40000"/>
                  </a:schemeClr>
                </a:solidFill>
                <a:latin typeface="Forte" pitchFamily="66" charset="0"/>
              </a:rPr>
              <a:t>Advantages of 3-phase  system</a:t>
            </a:r>
            <a:endParaRPr lang="en-US" dirty="0">
              <a:solidFill>
                <a:schemeClr val="accent1">
                  <a:lumMod val="60000"/>
                  <a:lumOff val="40000"/>
                </a:schemeClr>
              </a:solidFill>
              <a:latin typeface="Forte" pitchFamily="66" charset="0"/>
            </a:endParaRPr>
          </a:p>
        </p:txBody>
      </p:sp>
      <p:sp>
        <p:nvSpPr>
          <p:cNvPr id="3" name="Content Placeholder 2"/>
          <p:cNvSpPr>
            <a:spLocks noGrp="1"/>
          </p:cNvSpPr>
          <p:nvPr>
            <p:ph idx="1"/>
          </p:nvPr>
        </p:nvSpPr>
        <p:spPr>
          <a:xfrm>
            <a:off x="457200" y="1295400"/>
            <a:ext cx="7467600" cy="5410200"/>
          </a:xfrm>
        </p:spPr>
        <p:txBody>
          <a:bodyPr>
            <a:normAutofit/>
          </a:bodyPr>
          <a:lstStyle/>
          <a:p>
            <a:pPr>
              <a:buNone/>
            </a:pPr>
            <a:r>
              <a:rPr lang="en-US" sz="1800" dirty="0" smtClean="0">
                <a:latin typeface="Comic Sans MS" pitchFamily="66" charset="0"/>
              </a:rPr>
              <a:t>For power system as well as domestic &amp; industrial application, 3-phase system has following advantages over 1-phase system.</a:t>
            </a:r>
          </a:p>
          <a:p>
            <a:pPr>
              <a:buFont typeface="+mj-lt"/>
              <a:buAutoNum type="arabicPeriod"/>
            </a:pPr>
            <a:endParaRPr lang="en-US" sz="2000" dirty="0" smtClean="0">
              <a:latin typeface="Comic Sans MS" pitchFamily="66" charset="0"/>
            </a:endParaRPr>
          </a:p>
          <a:p>
            <a:pPr>
              <a:buFont typeface="+mj-lt"/>
              <a:buAutoNum type="arabicPeriod"/>
            </a:pPr>
            <a:r>
              <a:rPr lang="en-US" sz="2000" dirty="0" smtClean="0">
                <a:latin typeface="Comic Sans MS" pitchFamily="66" charset="0"/>
              </a:rPr>
              <a:t>For same size of machine,ratin g of machine having 3-ø is 1.5 time the rating of having 1-phase means, rating of machine increases with increase in no. of phases. In other words for same rating machine with 3-phase having smaller size than machine with 1-phase.</a:t>
            </a:r>
          </a:p>
          <a:p>
            <a:pPr>
              <a:buFont typeface="+mj-lt"/>
              <a:buAutoNum type="arabicPeriod"/>
            </a:pPr>
            <a:endParaRPr lang="en-US" sz="2000" dirty="0" smtClean="0">
              <a:latin typeface="Comic Sans MS" pitchFamily="66" charset="0"/>
            </a:endParaRPr>
          </a:p>
          <a:p>
            <a:pPr>
              <a:buFont typeface="+mj-lt"/>
              <a:buAutoNum type="arabicPeriod"/>
            </a:pPr>
            <a:r>
              <a:rPr lang="en-US" sz="2000" dirty="0" smtClean="0">
                <a:latin typeface="Comic Sans MS" pitchFamily="66" charset="0"/>
              </a:rPr>
              <a:t>Single phase induction motors are not self start due to no starting torque, while in 3-phase motors, no need of starting machine.</a:t>
            </a:r>
          </a:p>
          <a:p>
            <a:pPr>
              <a:buFont typeface="+mj-lt"/>
              <a:buAutoNum type="arabicPeriod"/>
            </a:pPr>
            <a:endParaRPr lang="en-US" sz="2000" dirty="0" smtClean="0">
              <a:latin typeface="Comic Sans MS" pitchFamily="66" charset="0"/>
            </a:endParaRPr>
          </a:p>
          <a:p>
            <a:pPr>
              <a:buFont typeface="+mj-lt"/>
              <a:buAutoNum type="arabicPeriod"/>
            </a:pPr>
            <a:r>
              <a:rPr lang="en-US" sz="2000" dirty="0" smtClean="0">
                <a:latin typeface="Comic Sans MS" pitchFamily="66" charset="0"/>
              </a:rPr>
              <a:t>Power factor of single phase motors is lower than that of polyphase motors of same rating.</a:t>
            </a:r>
          </a:p>
          <a:p>
            <a:pPr>
              <a:buFont typeface="+mj-lt"/>
              <a:buAutoNum type="arabicPeriod"/>
            </a:pPr>
            <a:endParaRPr lang="en-US" sz="1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7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7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00"/>
                            </p:stCondLst>
                            <p:childTnLst>
                              <p:par>
                                <p:cTn id="29" presetID="42"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550926" indent="-514350">
              <a:buFont typeface="+mj-lt"/>
              <a:buAutoNum type="arabicParenR" startAt="4"/>
            </a:pPr>
            <a:r>
              <a:rPr lang="en-US" sz="2400" dirty="0" smtClean="0">
                <a:latin typeface="Comic Sans MS" pitchFamily="66" charset="0"/>
              </a:rPr>
              <a:t>Polyphase motors are more efficient than single phase.</a:t>
            </a:r>
          </a:p>
          <a:p>
            <a:pPr marL="550926" indent="-514350">
              <a:buFont typeface="+mj-lt"/>
              <a:buAutoNum type="arabicParenR" startAt="4"/>
            </a:pPr>
            <a:endParaRPr lang="en-US" sz="2400" dirty="0" smtClean="0">
              <a:latin typeface="Comic Sans MS" pitchFamily="66" charset="0"/>
            </a:endParaRPr>
          </a:p>
          <a:p>
            <a:pPr marL="550926" indent="-514350">
              <a:buFont typeface="+mj-lt"/>
              <a:buAutoNum type="arabicParenR" startAt="4"/>
            </a:pPr>
            <a:r>
              <a:rPr lang="en-US" sz="2400" dirty="0" smtClean="0">
                <a:latin typeface="Comic Sans MS" pitchFamily="66" charset="0"/>
              </a:rPr>
              <a:t>Due to zero power twice in a cycle for even in phase voltage &amp; current, the 1-phase motor librates more while in 3-phase, total power delivered is nearly constant &amp; motor operation  is smooth.</a:t>
            </a:r>
          </a:p>
          <a:p>
            <a:pPr marL="550926" indent="-514350">
              <a:buFont typeface="+mj-lt"/>
              <a:buAutoNum type="arabicParenR" startAt="4"/>
            </a:pPr>
            <a:endParaRPr lang="en-US" sz="2400" dirty="0" smtClean="0">
              <a:latin typeface="Comic Sans MS" pitchFamily="66" charset="0"/>
            </a:endParaRPr>
          </a:p>
          <a:p>
            <a:pPr marL="550926" indent="-514350">
              <a:buFont typeface="+mj-lt"/>
              <a:buAutoNum type="arabicParenR" startAt="4"/>
            </a:pPr>
            <a:r>
              <a:rPr lang="en-US" sz="2400" dirty="0" smtClean="0">
                <a:latin typeface="Comic Sans MS" pitchFamily="66" charset="0"/>
              </a:rPr>
              <a:t>There will be saving in conducting material with three phase than single phase(nearly 25% saving in copper than 1-phase).</a:t>
            </a:r>
          </a:p>
          <a:p>
            <a:pPr marL="550926" indent="-514350">
              <a:buFont typeface="+mj-lt"/>
              <a:buAutoNum type="arabicParenR" startAt="4"/>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60000"/>
                    <a:lumOff val="40000"/>
                  </a:schemeClr>
                </a:solidFill>
                <a:latin typeface="Forte" pitchFamily="66" charset="0"/>
              </a:rPr>
              <a:t>Generation of 3-phase</a:t>
            </a:r>
            <a:r>
              <a:rPr lang="en-US" sz="4800" dirty="0" smtClean="0">
                <a:latin typeface="Forte" pitchFamily="66" charset="0"/>
              </a:rPr>
              <a:t>	</a:t>
            </a:r>
            <a:endParaRPr lang="en-US" sz="4800" dirty="0">
              <a:latin typeface="Forte" pitchFamily="66" charset="0"/>
            </a:endParaRPr>
          </a:p>
        </p:txBody>
      </p:sp>
      <p:sp>
        <p:nvSpPr>
          <p:cNvPr id="3" name="Content Placeholder 2"/>
          <p:cNvSpPr>
            <a:spLocks noGrp="1"/>
          </p:cNvSpPr>
          <p:nvPr>
            <p:ph idx="1"/>
          </p:nvPr>
        </p:nvSpPr>
        <p:spPr>
          <a:xfrm>
            <a:off x="228600" y="1600200"/>
            <a:ext cx="8610600" cy="4876800"/>
          </a:xfrm>
        </p:spPr>
        <p:txBody>
          <a:bodyPr>
            <a:normAutofit/>
          </a:bodyPr>
          <a:lstStyle/>
          <a:p>
            <a:pPr>
              <a:buNone/>
            </a:pPr>
            <a:endParaRPr lang="en-US" sz="2000" dirty="0" smtClean="0">
              <a:latin typeface="Comic Sans MS" pitchFamily="66" charset="0"/>
            </a:endParaRPr>
          </a:p>
          <a:p>
            <a:pPr>
              <a:buNone/>
            </a:pPr>
            <a:r>
              <a:rPr lang="en-US" sz="2000" dirty="0" smtClean="0">
                <a:latin typeface="Comic Sans MS" pitchFamily="66" charset="0"/>
              </a:rPr>
              <a:t>In 2-phase altermator, the armature winding are displace 90° electrical apart &amp; in 3-phase 120° electrical apart. Hence, voltage induced in 3-phase are 120° electrical apart in 3 phases. So, in general except 2-phase system, electrical displacement between different phases in 360/n, where n is the no. of phases or windings.</a:t>
            </a:r>
          </a:p>
          <a:p>
            <a:pPr>
              <a:buNone/>
            </a:pPr>
            <a:endParaRPr lang="en-US" sz="2000" dirty="0" smtClean="0">
              <a:latin typeface="Comic Sans MS" pitchFamily="66" charset="0"/>
            </a:endParaRPr>
          </a:p>
          <a:p>
            <a:pPr>
              <a:buNone/>
            </a:pPr>
            <a:endParaRPr lang="en-US" sz="2000" dirty="0" smtClean="0">
              <a:latin typeface="Comic Sans MS" pitchFamily="66" charset="0"/>
            </a:endParaRPr>
          </a:p>
          <a:p>
            <a:pPr>
              <a:buNone/>
            </a:pPr>
            <a:r>
              <a:rPr lang="en-US" sz="2000" dirty="0" smtClean="0">
                <a:latin typeface="Comic Sans MS" pitchFamily="66" charset="0"/>
              </a:rPr>
              <a:t>From the figure 2-poles &amp; 3-phase stationary armature are shown.</a:t>
            </a:r>
          </a:p>
          <a:p>
            <a:pPr>
              <a:buNone/>
            </a:pPr>
            <a:endParaRPr lang="en-US" sz="20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par>
                          <p:cTn id="10" fill="hold">
                            <p:stCondLst>
                              <p:cond delay="14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4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3962400"/>
            <a:ext cx="7848600" cy="2514600"/>
          </a:xfrm>
        </p:spPr>
        <p:txBody>
          <a:bodyPr/>
          <a:lstStyle/>
          <a:p>
            <a:pPr>
              <a:buNone/>
            </a:pPr>
            <a:r>
              <a:rPr lang="en-US" sz="3200" dirty="0" smtClean="0">
                <a:latin typeface="Comic Sans MS" pitchFamily="66" charset="0"/>
              </a:rPr>
              <a:t>The field winding is on rotating part known as rotor &amp; armature is on stationary part is known as stator of 3-phase A.C generator or alternator.</a:t>
            </a:r>
          </a:p>
          <a:p>
            <a:pPr>
              <a:buNone/>
            </a:pPr>
            <a:endParaRPr lang="en-US" dirty="0"/>
          </a:p>
        </p:txBody>
      </p:sp>
      <p:pic>
        <p:nvPicPr>
          <p:cNvPr id="6" name="Picture 2"/>
          <p:cNvPicPr>
            <a:picLocks noChangeAspect="1" noChangeArrowheads="1"/>
          </p:cNvPicPr>
          <p:nvPr/>
        </p:nvPicPr>
        <p:blipFill>
          <a:blip r:embed="rId2"/>
          <a:srcRect/>
          <a:stretch>
            <a:fillRect/>
          </a:stretch>
        </p:blipFill>
        <p:spPr bwMode="auto">
          <a:xfrm>
            <a:off x="914400" y="381000"/>
            <a:ext cx="7097233"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7467600" cy="3230563"/>
          </a:xfrm>
        </p:spPr>
        <p:txBody>
          <a:bodyPr>
            <a:normAutofit fontScale="85000" lnSpcReduction="20000"/>
          </a:bodyPr>
          <a:lstStyle/>
          <a:p>
            <a:pPr>
              <a:buNone/>
            </a:pPr>
            <a:r>
              <a:rPr lang="en-US" sz="2400" dirty="0" smtClean="0">
                <a:latin typeface="Comic Sans MS" pitchFamily="66" charset="0"/>
              </a:rPr>
              <a:t>It has 3 armature coils aa’, bb’ &amp; cc’ displaced 120° apart from each other. For clock wise rotation of poles, it is found that the e.m.f induced in conductor “a” for coil “aa” is maximum when pole axis lies along aa’. The emf in conductor b for coil bb would be maximum when the N-S lies along bb’.</a:t>
            </a:r>
          </a:p>
          <a:p>
            <a:pPr>
              <a:buNone/>
            </a:pPr>
            <a:endParaRPr lang="en-US" sz="2400" dirty="0" smtClean="0">
              <a:latin typeface="Comic Sans MS" pitchFamily="66" charset="0"/>
            </a:endParaRPr>
          </a:p>
          <a:p>
            <a:pPr>
              <a:buNone/>
            </a:pPr>
            <a:r>
              <a:rPr lang="en-US" sz="2400" dirty="0" smtClean="0">
                <a:latin typeface="Comic Sans MS" pitchFamily="66" charset="0"/>
              </a:rPr>
              <a:t>Thus we can say, the induced emf in conductor b reaches its maximum value 120° later than the maximum value in conductor a. In same manner the maximum emf will induced in conductor c, 120° later than that in b or 240° later than that in a.</a:t>
            </a:r>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990601" y="228600"/>
            <a:ext cx="6324599"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424</TotalTime>
  <Words>1183</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Brush Script MT</vt:lpstr>
      <vt:lpstr>Comic Sans MS</vt:lpstr>
      <vt:lpstr>Forte</vt:lpstr>
      <vt:lpstr>Franklin Gothic Book</vt:lpstr>
      <vt:lpstr>Segoe Print</vt:lpstr>
      <vt:lpstr>Tahoma</vt:lpstr>
      <vt:lpstr>Wingdings 2</vt:lpstr>
      <vt:lpstr>Technic</vt:lpstr>
      <vt:lpstr>Branch : Computer Engineering</vt:lpstr>
      <vt:lpstr>PowerPoint Presentation</vt:lpstr>
      <vt:lpstr>Introduction</vt:lpstr>
      <vt:lpstr>PowerPoint Presentation</vt:lpstr>
      <vt:lpstr>Advantages of 3-phase  system</vt:lpstr>
      <vt:lpstr>PowerPoint Presentation</vt:lpstr>
      <vt:lpstr>Generation of 3-phase </vt:lpstr>
      <vt:lpstr>PowerPoint Presentation</vt:lpstr>
      <vt:lpstr>PowerPoint Presentation</vt:lpstr>
      <vt:lpstr>PowerPoint Presentation</vt:lpstr>
      <vt:lpstr>PowerPoint Presentation</vt:lpstr>
      <vt:lpstr>PowerPoint Presentation</vt:lpstr>
      <vt:lpstr>PowerPoint Presentation</vt:lpstr>
      <vt:lpstr>Interconnection of 3-phases</vt:lpstr>
      <vt:lpstr>PowerPoint Presentation</vt:lpstr>
      <vt:lpstr>Star or Wye (Y) connection</vt:lpstr>
      <vt:lpstr>PowerPoint Presentation</vt:lpstr>
      <vt:lpstr>Mesh or Delta (∆) connection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Hasmukh Goswami Collage oF Engineering …</dc:title>
  <dc:creator>Innocent Evil</dc:creator>
  <cp:lastModifiedBy>HITESH</cp:lastModifiedBy>
  <cp:revision>69</cp:revision>
  <dcterms:created xsi:type="dcterms:W3CDTF">2013-11-21T06:39:39Z</dcterms:created>
  <dcterms:modified xsi:type="dcterms:W3CDTF">2013-12-20T10:18:28Z</dcterms:modified>
</cp:coreProperties>
</file>